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235fd4523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235fd4523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252e2b42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252e2b42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2205be01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2205be01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24d5e22de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24d5e22d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256732d43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256732d43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Colorama - colored text in the terminal</a:t>
            </a:r>
            <a:endParaRPr/>
          </a:p>
          <a:p>
            <a:pPr indent="0" lvl="0" marL="0" rtl="0" algn="l">
              <a:spcBef>
                <a:spcPts val="0"/>
              </a:spcBef>
              <a:spcAft>
                <a:spcPts val="0"/>
              </a:spcAft>
              <a:buNone/>
            </a:pPr>
            <a:r>
              <a:rPr lang="en-GB"/>
              <a:t>Commonmark - it is used for parsing the text</a:t>
            </a:r>
            <a:endParaRPr/>
          </a:p>
          <a:p>
            <a:pPr indent="0" lvl="0" marL="0" rtl="0" algn="l">
              <a:spcBef>
                <a:spcPts val="0"/>
              </a:spcBef>
              <a:spcAft>
                <a:spcPts val="0"/>
              </a:spcAft>
              <a:buNone/>
            </a:pPr>
            <a:r>
              <a:rPr lang="en-GB"/>
              <a:t>Pillow - used for opening, manipulating and saving images</a:t>
            </a:r>
            <a:endParaRPr/>
          </a:p>
          <a:p>
            <a:pPr indent="0" lvl="0" marL="0" rtl="0" algn="l">
              <a:spcBef>
                <a:spcPts val="0"/>
              </a:spcBef>
              <a:spcAft>
                <a:spcPts val="0"/>
              </a:spcAft>
              <a:buNone/>
            </a:pPr>
            <a:r>
              <a:rPr lang="en-GB"/>
              <a:t>Pycryptodome - it is a library that provides implementation of AES, stream cipher etc.</a:t>
            </a:r>
            <a:endParaRPr/>
          </a:p>
          <a:p>
            <a:pPr indent="0" lvl="0" marL="0" rtl="0" algn="l">
              <a:spcBef>
                <a:spcPts val="0"/>
              </a:spcBef>
              <a:spcAft>
                <a:spcPts val="0"/>
              </a:spcAft>
              <a:buNone/>
            </a:pPr>
            <a:r>
              <a:rPr lang="en-GB"/>
              <a:t>Pyglet - </a:t>
            </a:r>
            <a:r>
              <a:rPr lang="en-GB" sz="1050">
                <a:solidFill>
                  <a:schemeClr val="dk1"/>
                </a:solidFill>
                <a:latin typeface="Roboto"/>
                <a:ea typeface="Roboto"/>
                <a:cs typeface="Roboto"/>
                <a:sym typeface="Roboto"/>
              </a:rPr>
              <a:t>provides an object-oriented application programming interface for the creation of games and other multimedia applications</a:t>
            </a:r>
            <a:endParaRPr sz="1050">
              <a:solidFill>
                <a:schemeClr val="dk1"/>
              </a:solidFill>
              <a:latin typeface="Roboto"/>
              <a:ea typeface="Roboto"/>
              <a:cs typeface="Roboto"/>
              <a:sym typeface="Roboto"/>
            </a:endParaRPr>
          </a:p>
          <a:p>
            <a:pPr indent="0" lvl="0" marL="0" rtl="0" algn="l">
              <a:spcBef>
                <a:spcPts val="0"/>
              </a:spcBef>
              <a:spcAft>
                <a:spcPts val="0"/>
              </a:spcAft>
              <a:buNone/>
            </a:pPr>
            <a:r>
              <a:rPr lang="en-GB" sz="1050">
                <a:solidFill>
                  <a:schemeClr val="dk1"/>
                </a:solidFill>
                <a:latin typeface="Roboto"/>
                <a:ea typeface="Roboto"/>
                <a:cs typeface="Roboto"/>
                <a:sym typeface="Roboto"/>
              </a:rPr>
              <a:t>rich - </a:t>
            </a:r>
            <a:r>
              <a:rPr lang="en-GB" sz="1200">
                <a:solidFill>
                  <a:schemeClr val="dk1"/>
                </a:solidFill>
                <a:latin typeface="Roboto"/>
                <a:ea typeface="Roboto"/>
                <a:cs typeface="Roboto"/>
                <a:sym typeface="Roboto"/>
              </a:rPr>
              <a:t>displaying advanced content such as tables, markdown, and syntax highlighted code</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GB" sz="1200">
                <a:solidFill>
                  <a:schemeClr val="dk1"/>
                </a:solidFill>
                <a:latin typeface="Roboto"/>
                <a:ea typeface="Roboto"/>
                <a:cs typeface="Roboto"/>
                <a:sym typeface="Roboto"/>
              </a:rPr>
              <a:t>Termcolor - Color formatting for output in the terminal</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235fd4523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235fd4523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252e2b42f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252e2b42f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4.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300"/>
              <a:t>Encrypting Secret </a:t>
            </a:r>
            <a:endParaRPr sz="2300"/>
          </a:p>
          <a:p>
            <a:pPr indent="0" lvl="0" marL="0" rtl="0" algn="l">
              <a:lnSpc>
                <a:spcPct val="115000"/>
              </a:lnSpc>
              <a:spcBef>
                <a:spcPts val="0"/>
              </a:spcBef>
              <a:spcAft>
                <a:spcPts val="0"/>
              </a:spcAft>
              <a:buNone/>
            </a:pPr>
            <a:r>
              <a:rPr lang="en-GB" sz="2300"/>
              <a:t>Texts Messages Inside an Image </a:t>
            </a:r>
            <a:endParaRPr sz="2300"/>
          </a:p>
          <a:p>
            <a:pPr indent="0" lvl="0" marL="0" rtl="0" algn="l">
              <a:lnSpc>
                <a:spcPct val="115000"/>
              </a:lnSpc>
              <a:spcBef>
                <a:spcPts val="0"/>
              </a:spcBef>
              <a:spcAft>
                <a:spcPts val="0"/>
              </a:spcAft>
              <a:buNone/>
            </a:pPr>
            <a:r>
              <a:rPr lang="en-GB" sz="2300"/>
              <a:t>Using Steganography</a:t>
            </a:r>
            <a:endParaRPr sz="2300"/>
          </a:p>
          <a:p>
            <a:pPr indent="0" lvl="0" marL="0" rtl="0" algn="l">
              <a:spcBef>
                <a:spcPts val="0"/>
              </a:spcBef>
              <a:spcAft>
                <a:spcPts val="0"/>
              </a:spcAft>
              <a:buNone/>
            </a:pPr>
            <a:r>
              <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latin typeface="Montserrat"/>
                <a:ea typeface="Montserrat"/>
                <a:cs typeface="Montserrat"/>
                <a:sym typeface="Montserrat"/>
              </a:rPr>
              <a:t>Vinayak Renu Nair ,Dawit Abey</a:t>
            </a:r>
            <a:endParaRPr>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pic>
        <p:nvPicPr>
          <p:cNvPr id="291" name="Google Shape;291;p26"/>
          <p:cNvPicPr preferRelativeResize="0"/>
          <p:nvPr/>
        </p:nvPicPr>
        <p:blipFill>
          <a:blip r:embed="rId3">
            <a:alphaModFix/>
          </a:blip>
          <a:stretch>
            <a:fillRect/>
          </a:stretch>
        </p:blipFill>
        <p:spPr>
          <a:xfrm>
            <a:off x="4572000" y="363475"/>
            <a:ext cx="4036950" cy="4416550"/>
          </a:xfrm>
          <a:prstGeom prst="rect">
            <a:avLst/>
          </a:prstGeom>
          <a:noFill/>
          <a:ln>
            <a:noFill/>
          </a:ln>
        </p:spPr>
      </p:pic>
      <p:sp>
        <p:nvSpPr>
          <p:cNvPr id="292" name="Google Shape;292;p26"/>
          <p:cNvSpPr txBox="1"/>
          <p:nvPr/>
        </p:nvSpPr>
        <p:spPr>
          <a:xfrm>
            <a:off x="1223100" y="687975"/>
            <a:ext cx="3287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a:solidFill>
                  <a:schemeClr val="lt1"/>
                </a:solidFill>
                <a:latin typeface="Montserrat"/>
                <a:ea typeface="Montserrat"/>
                <a:cs typeface="Montserrat"/>
                <a:sym typeface="Montserrat"/>
              </a:rPr>
              <a:t>Code for Decoding</a:t>
            </a:r>
            <a:endParaRPr sz="2400" u="sng">
              <a:solidFill>
                <a:schemeClr val="lt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Decode Output</a:t>
            </a:r>
            <a:endParaRPr/>
          </a:p>
        </p:txBody>
      </p:sp>
      <p:pic>
        <p:nvPicPr>
          <p:cNvPr id="298" name="Google Shape;298;p27"/>
          <p:cNvPicPr preferRelativeResize="0"/>
          <p:nvPr/>
        </p:nvPicPr>
        <p:blipFill>
          <a:blip r:embed="rId3">
            <a:alphaModFix/>
          </a:blip>
          <a:stretch>
            <a:fillRect/>
          </a:stretch>
        </p:blipFill>
        <p:spPr>
          <a:xfrm>
            <a:off x="514025" y="922425"/>
            <a:ext cx="7710249" cy="3985950"/>
          </a:xfrm>
          <a:prstGeom prst="rect">
            <a:avLst/>
          </a:prstGeom>
          <a:noFill/>
          <a:ln>
            <a:noFill/>
          </a:ln>
        </p:spPr>
      </p:pic>
      <p:pic>
        <p:nvPicPr>
          <p:cNvPr id="299" name="Google Shape;299;p27"/>
          <p:cNvPicPr preferRelativeResize="0"/>
          <p:nvPr/>
        </p:nvPicPr>
        <p:blipFill>
          <a:blip r:embed="rId4">
            <a:alphaModFix/>
          </a:blip>
          <a:stretch>
            <a:fillRect/>
          </a:stretch>
        </p:blipFill>
        <p:spPr>
          <a:xfrm>
            <a:off x="4521050" y="2050975"/>
            <a:ext cx="4498650" cy="1430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305" name="Google Shape;305;p28"/>
          <p:cNvSpPr txBox="1"/>
          <p:nvPr>
            <p:ph idx="1" type="body"/>
          </p:nvPr>
        </p:nvSpPr>
        <p:spPr>
          <a:xfrm>
            <a:off x="4018025" y="1567550"/>
            <a:ext cx="4318500" cy="22110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chemeClr val="lt1"/>
              </a:buClr>
              <a:buSzPts val="1700"/>
              <a:buFont typeface="Montserrat"/>
              <a:buChar char="●"/>
            </a:pPr>
            <a:r>
              <a:rPr lang="en-GB" sz="1700">
                <a:solidFill>
                  <a:schemeClr val="lt1"/>
                </a:solidFill>
                <a:highlight>
                  <a:schemeClr val="dk1"/>
                </a:highlight>
                <a:latin typeface="Montserrat"/>
                <a:ea typeface="Montserrat"/>
                <a:cs typeface="Montserrat"/>
                <a:sym typeface="Montserrat"/>
              </a:rPr>
              <a:t>Image compression is a useful technology that helps save memory space and time while transferring images over a network.</a:t>
            </a:r>
            <a:endParaRPr sz="1700">
              <a:solidFill>
                <a:schemeClr val="lt1"/>
              </a:solidFill>
              <a:highlight>
                <a:schemeClr val="dk1"/>
              </a:highlight>
              <a:latin typeface="Montserrat"/>
              <a:ea typeface="Montserrat"/>
              <a:cs typeface="Montserrat"/>
              <a:sym typeface="Montserrat"/>
            </a:endParaRPr>
          </a:p>
          <a:p>
            <a:pPr indent="0" lvl="0" marL="457200" rtl="0" algn="just">
              <a:spcBef>
                <a:spcPts val="0"/>
              </a:spcBef>
              <a:spcAft>
                <a:spcPts val="0"/>
              </a:spcAft>
              <a:buNone/>
            </a:pPr>
            <a:r>
              <a:rPr lang="en-GB" sz="1700">
                <a:solidFill>
                  <a:schemeClr val="lt1"/>
                </a:solidFill>
                <a:highlight>
                  <a:schemeClr val="dk1"/>
                </a:highlight>
                <a:latin typeface="Montserrat"/>
                <a:ea typeface="Montserrat"/>
                <a:cs typeface="Montserrat"/>
                <a:sym typeface="Montserrat"/>
              </a:rPr>
              <a:t> </a:t>
            </a:r>
            <a:endParaRPr sz="1700">
              <a:solidFill>
                <a:schemeClr val="lt1"/>
              </a:solidFill>
              <a:highlight>
                <a:schemeClr val="dk1"/>
              </a:highlight>
              <a:latin typeface="Montserrat"/>
              <a:ea typeface="Montserrat"/>
              <a:cs typeface="Montserrat"/>
              <a:sym typeface="Montserrat"/>
            </a:endParaRPr>
          </a:p>
          <a:p>
            <a:pPr indent="-336550" lvl="0" marL="457200" rtl="0" algn="just">
              <a:spcBef>
                <a:spcPts val="0"/>
              </a:spcBef>
              <a:spcAft>
                <a:spcPts val="0"/>
              </a:spcAft>
              <a:buClr>
                <a:schemeClr val="lt1"/>
              </a:buClr>
              <a:buSzPts val="1700"/>
              <a:buFont typeface="Times New Roman"/>
              <a:buChar char="●"/>
            </a:pPr>
            <a:r>
              <a:rPr lang="en-GB" sz="1700">
                <a:solidFill>
                  <a:schemeClr val="lt1"/>
                </a:solidFill>
                <a:highlight>
                  <a:schemeClr val="dk1"/>
                </a:highlight>
                <a:latin typeface="Montserrat"/>
                <a:ea typeface="Montserrat"/>
                <a:cs typeface="Montserrat"/>
                <a:sym typeface="Montserrat"/>
              </a:rPr>
              <a:t>This helps to increase storage capacity as well as transfer speed</a:t>
            </a:r>
            <a:r>
              <a:rPr lang="en-GB" sz="1700">
                <a:solidFill>
                  <a:schemeClr val="lt1"/>
                </a:solidFill>
                <a:highlight>
                  <a:schemeClr val="dk1"/>
                </a:highlight>
                <a:latin typeface="Times New Roman"/>
                <a:ea typeface="Times New Roman"/>
                <a:cs typeface="Times New Roman"/>
                <a:sym typeface="Times New Roman"/>
              </a:rPr>
              <a:t>.</a:t>
            </a:r>
            <a:endParaRPr sz="1800">
              <a:solidFill>
                <a:schemeClr val="lt1"/>
              </a:solidFill>
              <a:highlight>
                <a:schemeClr val="dk1"/>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9"/>
          <p:cNvSpPr txBox="1"/>
          <p:nvPr>
            <p:ph type="title"/>
          </p:nvPr>
        </p:nvSpPr>
        <p:spPr>
          <a:xfrm>
            <a:off x="3040350" y="222555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11" name="Google Shape;311;p29"/>
          <p:cNvSpPr txBox="1"/>
          <p:nvPr>
            <p:ph idx="1" type="body"/>
          </p:nvPr>
        </p:nvSpPr>
        <p:spPr>
          <a:xfrm>
            <a:off x="2478650" y="2652525"/>
            <a:ext cx="3063300" cy="462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GB" sz="1400">
                <a:solidFill>
                  <a:srgbClr val="CACACA"/>
                </a:solidFill>
                <a:latin typeface="Montserrat"/>
                <a:ea typeface="Montserrat"/>
                <a:cs typeface="Montserrat"/>
                <a:sym typeface="Montserrat"/>
              </a:rPr>
              <a:t>Code Demo</a:t>
            </a:r>
            <a:endParaRPr>
              <a:latin typeface="Arial"/>
              <a:ea typeface="Arial"/>
              <a:cs typeface="Arial"/>
              <a:sym typeface="Arial"/>
            </a:endParaRPr>
          </a:p>
        </p:txBody>
      </p:sp>
      <p:sp>
        <p:nvSpPr>
          <p:cNvPr id="312" name="Google Shape;312;p29"/>
          <p:cNvSpPr/>
          <p:nvPr/>
        </p:nvSpPr>
        <p:spPr>
          <a:xfrm flipH="1">
            <a:off x="3502248" y="318475"/>
            <a:ext cx="5229900" cy="3145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740125" y="8645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endParaRPr/>
          </a:p>
        </p:txBody>
      </p:sp>
      <p:sp>
        <p:nvSpPr>
          <p:cNvPr id="235" name="Google Shape;235;p18"/>
          <p:cNvSpPr txBox="1"/>
          <p:nvPr/>
        </p:nvSpPr>
        <p:spPr>
          <a:xfrm>
            <a:off x="1075900" y="1709100"/>
            <a:ext cx="4275000" cy="17253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Introduction</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What is Steganography</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Project Objective</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Packages Used</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Code for encoding</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Code for decoding</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Demo</a:t>
            </a:r>
            <a:endParaRPr>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1" name="Google Shape;241;p19"/>
          <p:cNvSpPr txBox="1"/>
          <p:nvPr>
            <p:ph idx="1" type="body"/>
          </p:nvPr>
        </p:nvSpPr>
        <p:spPr>
          <a:xfrm>
            <a:off x="1297500" y="1200650"/>
            <a:ext cx="7038900" cy="1027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400">
                <a:latin typeface="Times New Roman"/>
                <a:ea typeface="Times New Roman"/>
                <a:cs typeface="Times New Roman"/>
                <a:sym typeface="Times New Roman"/>
              </a:rPr>
              <a:t>Consider the possibility of concealing secret messages within an image. The image does not appear to have changed. It appears to be any other ordinary image, but it will have some data contained in it. </a:t>
            </a:r>
            <a:endParaRPr sz="1400"/>
          </a:p>
        </p:txBody>
      </p:sp>
      <p:pic>
        <p:nvPicPr>
          <p:cNvPr id="242" name="Google Shape;242;p19"/>
          <p:cNvPicPr preferRelativeResize="0"/>
          <p:nvPr/>
        </p:nvPicPr>
        <p:blipFill>
          <a:blip r:embed="rId3">
            <a:alphaModFix/>
          </a:blip>
          <a:stretch>
            <a:fillRect/>
          </a:stretch>
        </p:blipFill>
        <p:spPr>
          <a:xfrm>
            <a:off x="1242900" y="2227850"/>
            <a:ext cx="3468501" cy="2237276"/>
          </a:xfrm>
          <a:prstGeom prst="rect">
            <a:avLst/>
          </a:prstGeom>
          <a:noFill/>
          <a:ln>
            <a:noFill/>
          </a:ln>
        </p:spPr>
      </p:pic>
      <p:pic>
        <p:nvPicPr>
          <p:cNvPr id="243" name="Google Shape;243;p19"/>
          <p:cNvPicPr preferRelativeResize="0"/>
          <p:nvPr/>
        </p:nvPicPr>
        <p:blipFill>
          <a:blip r:embed="rId4">
            <a:alphaModFix/>
          </a:blip>
          <a:stretch>
            <a:fillRect/>
          </a:stretch>
        </p:blipFill>
        <p:spPr>
          <a:xfrm>
            <a:off x="5052500" y="2227850"/>
            <a:ext cx="2985951" cy="22372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is Stenography ?</a:t>
            </a:r>
            <a:endParaRPr/>
          </a:p>
        </p:txBody>
      </p:sp>
      <p:sp>
        <p:nvSpPr>
          <p:cNvPr id="249" name="Google Shape;249;p20"/>
          <p:cNvSpPr txBox="1"/>
          <p:nvPr>
            <p:ph idx="1" type="body"/>
          </p:nvPr>
        </p:nvSpPr>
        <p:spPr>
          <a:xfrm>
            <a:off x="1297500" y="1307850"/>
            <a:ext cx="7038900" cy="3535200"/>
          </a:xfrm>
          <a:prstGeom prst="rect">
            <a:avLst/>
          </a:prstGeom>
          <a:solidFill>
            <a:schemeClr val="dk1"/>
          </a:solidFill>
          <a:ln>
            <a:noFill/>
          </a:ln>
        </p:spPr>
        <p:txBody>
          <a:bodyPr anchorCtr="0" anchor="t" bIns="91425" lIns="91425" spcFirstLastPara="1" rIns="91425" wrap="square" tIns="91425">
            <a:noAutofit/>
          </a:bodyPr>
          <a:lstStyle/>
          <a:p>
            <a:pPr indent="-355600" lvl="0" marL="457200" rtl="0" algn="just">
              <a:spcBef>
                <a:spcPts val="0"/>
              </a:spcBef>
              <a:spcAft>
                <a:spcPts val="0"/>
              </a:spcAft>
              <a:buSzPts val="2000"/>
              <a:buFont typeface="Times New Roman"/>
              <a:buChar char="●"/>
            </a:pPr>
            <a:r>
              <a:rPr lang="en-GB" sz="1600">
                <a:latin typeface="Times New Roman"/>
                <a:ea typeface="Times New Roman"/>
                <a:cs typeface="Times New Roman"/>
                <a:sym typeface="Times New Roman"/>
              </a:rPr>
              <a:t>Consider the possibility of concealing secret messages within an image. The image does not appear to have changed. It appears to be any other ordinary image, but it contains some data.</a:t>
            </a:r>
            <a:endParaRPr sz="20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lang="en-GB" sz="1600">
                <a:latin typeface="Times New Roman"/>
                <a:ea typeface="Times New Roman"/>
                <a:cs typeface="Times New Roman"/>
                <a:sym typeface="Times New Roman"/>
              </a:rPr>
              <a:t>Steganography is a form of security technique through obscurity, the science and art of hiding the existence of a message between sender and intended recipient. </a:t>
            </a:r>
            <a:endParaRPr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lang="en-GB" sz="1600">
                <a:latin typeface="Times New Roman"/>
                <a:ea typeface="Times New Roman"/>
                <a:cs typeface="Times New Roman"/>
                <a:sym typeface="Times New Roman"/>
              </a:rPr>
              <a:t>Steganography has been used to hide secret messages in various types of files, including digital images, audio and video. </a:t>
            </a:r>
            <a:endParaRPr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lang="en-GB" sz="1600">
                <a:latin typeface="Times New Roman"/>
                <a:ea typeface="Times New Roman"/>
                <a:cs typeface="Times New Roman"/>
                <a:sym typeface="Times New Roman"/>
              </a:rPr>
              <a:t>Different applications have different requirements of the steganography technique used.</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Encoding Message to Image</a:t>
            </a:r>
            <a:endParaRPr/>
          </a:p>
        </p:txBody>
      </p:sp>
      <p:pic>
        <p:nvPicPr>
          <p:cNvPr id="255" name="Google Shape;255;p21"/>
          <p:cNvPicPr preferRelativeResize="0"/>
          <p:nvPr/>
        </p:nvPicPr>
        <p:blipFill>
          <a:blip r:embed="rId3">
            <a:alphaModFix/>
          </a:blip>
          <a:stretch>
            <a:fillRect/>
          </a:stretch>
        </p:blipFill>
        <p:spPr>
          <a:xfrm>
            <a:off x="209399" y="901100"/>
            <a:ext cx="4626526" cy="1635301"/>
          </a:xfrm>
          <a:prstGeom prst="rect">
            <a:avLst/>
          </a:prstGeom>
          <a:noFill/>
          <a:ln>
            <a:noFill/>
          </a:ln>
        </p:spPr>
      </p:pic>
      <p:pic>
        <p:nvPicPr>
          <p:cNvPr id="256" name="Google Shape;256;p21"/>
          <p:cNvPicPr preferRelativeResize="0"/>
          <p:nvPr/>
        </p:nvPicPr>
        <p:blipFill>
          <a:blip r:embed="rId4">
            <a:alphaModFix/>
          </a:blip>
          <a:stretch>
            <a:fillRect/>
          </a:stretch>
        </p:blipFill>
        <p:spPr>
          <a:xfrm>
            <a:off x="5195850" y="901100"/>
            <a:ext cx="3415975" cy="1635300"/>
          </a:xfrm>
          <a:prstGeom prst="rect">
            <a:avLst/>
          </a:prstGeom>
          <a:noFill/>
          <a:ln>
            <a:noFill/>
          </a:ln>
        </p:spPr>
      </p:pic>
      <p:sp>
        <p:nvSpPr>
          <p:cNvPr id="257" name="Google Shape;257;p21"/>
          <p:cNvSpPr txBox="1"/>
          <p:nvPr/>
        </p:nvSpPr>
        <p:spPr>
          <a:xfrm>
            <a:off x="2571750" y="3897525"/>
            <a:ext cx="4029000" cy="11082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1200"/>
              </a:spcBef>
              <a:spcAft>
                <a:spcPts val="0"/>
              </a:spcAft>
              <a:buClr>
                <a:schemeClr val="lt1"/>
              </a:buClr>
              <a:buSzPts val="1200"/>
              <a:buChar char="●"/>
            </a:pPr>
            <a:r>
              <a:rPr lang="en-GB" sz="1200">
                <a:solidFill>
                  <a:schemeClr val="lt1"/>
                </a:solidFill>
              </a:rPr>
              <a:t>Every Color contain </a:t>
            </a:r>
            <a:r>
              <a:rPr lang="en-GB" sz="1200">
                <a:solidFill>
                  <a:srgbClr val="22BC25"/>
                </a:solidFill>
              </a:rPr>
              <a:t>Red</a:t>
            </a:r>
            <a:r>
              <a:rPr lang="en-GB" sz="1200">
                <a:solidFill>
                  <a:schemeClr val="lt1"/>
                </a:solidFill>
              </a:rPr>
              <a:t>,</a:t>
            </a:r>
            <a:r>
              <a:rPr lang="en-GB" sz="1200">
                <a:solidFill>
                  <a:srgbClr val="0000FF"/>
                </a:solidFill>
              </a:rPr>
              <a:t>Green</a:t>
            </a:r>
            <a:r>
              <a:rPr lang="en-GB" sz="1200">
                <a:solidFill>
                  <a:schemeClr val="lt1"/>
                </a:solidFill>
              </a:rPr>
              <a:t>,&amp; </a:t>
            </a:r>
            <a:r>
              <a:rPr lang="en-GB" sz="1200">
                <a:solidFill>
                  <a:srgbClr val="FF0000"/>
                </a:solidFill>
              </a:rPr>
              <a:t>Blue</a:t>
            </a:r>
            <a:endParaRPr sz="1200">
              <a:solidFill>
                <a:srgbClr val="FF0000"/>
              </a:solidFill>
            </a:endParaRPr>
          </a:p>
          <a:p>
            <a:pPr indent="-304800" lvl="0" marL="457200" rtl="0" algn="l">
              <a:lnSpc>
                <a:spcPct val="100000"/>
              </a:lnSpc>
              <a:spcBef>
                <a:spcPts val="0"/>
              </a:spcBef>
              <a:spcAft>
                <a:spcPts val="0"/>
              </a:spcAft>
              <a:buClr>
                <a:schemeClr val="lt1"/>
              </a:buClr>
              <a:buSzPts val="1200"/>
              <a:buChar char="●"/>
            </a:pPr>
            <a:r>
              <a:rPr lang="en-GB" sz="1200">
                <a:solidFill>
                  <a:schemeClr val="lt1"/>
                </a:solidFill>
              </a:rPr>
              <a:t>If </a:t>
            </a:r>
            <a:r>
              <a:rPr b="1" lang="en-GB" sz="1200">
                <a:solidFill>
                  <a:schemeClr val="lt1"/>
                </a:solidFill>
              </a:rPr>
              <a:t>Bit == 0 </a:t>
            </a:r>
            <a:r>
              <a:rPr lang="en-GB" sz="1200">
                <a:solidFill>
                  <a:schemeClr val="lt1"/>
                </a:solidFill>
              </a:rPr>
              <a:t>then -- &gt; Make the RGB value </a:t>
            </a:r>
            <a:r>
              <a:rPr b="1" lang="en-GB" sz="1200">
                <a:solidFill>
                  <a:schemeClr val="lt1"/>
                </a:solidFill>
              </a:rPr>
              <a:t>Even</a:t>
            </a:r>
            <a:r>
              <a:rPr lang="en-GB" sz="1200">
                <a:solidFill>
                  <a:schemeClr val="lt1"/>
                </a:solidFill>
              </a:rPr>
              <a:t>. </a:t>
            </a:r>
            <a:endParaRPr sz="1200">
              <a:solidFill>
                <a:schemeClr val="lt1"/>
              </a:solidFill>
            </a:endParaRPr>
          </a:p>
          <a:p>
            <a:pPr indent="-304800" lvl="0" marL="457200" rtl="0" algn="l">
              <a:lnSpc>
                <a:spcPct val="100000"/>
              </a:lnSpc>
              <a:spcBef>
                <a:spcPts val="0"/>
              </a:spcBef>
              <a:spcAft>
                <a:spcPts val="0"/>
              </a:spcAft>
              <a:buClr>
                <a:schemeClr val="lt1"/>
              </a:buClr>
              <a:buSzPts val="1200"/>
              <a:buChar char="●"/>
            </a:pPr>
            <a:r>
              <a:rPr lang="en-GB" sz="1200">
                <a:solidFill>
                  <a:schemeClr val="lt1"/>
                </a:solidFill>
              </a:rPr>
              <a:t>If </a:t>
            </a:r>
            <a:r>
              <a:rPr b="1" lang="en-GB" sz="1200">
                <a:solidFill>
                  <a:schemeClr val="lt1"/>
                </a:solidFill>
              </a:rPr>
              <a:t>Bit == 1 </a:t>
            </a:r>
            <a:r>
              <a:rPr lang="en-GB" sz="1200">
                <a:solidFill>
                  <a:schemeClr val="lt1"/>
                </a:solidFill>
              </a:rPr>
              <a:t>then -- &gt; Make the RGB value </a:t>
            </a:r>
            <a:r>
              <a:rPr b="1" lang="en-GB" sz="1200">
                <a:solidFill>
                  <a:schemeClr val="lt1"/>
                </a:solidFill>
              </a:rPr>
              <a:t>Odd</a:t>
            </a:r>
            <a:r>
              <a:rPr lang="en-GB" sz="1200">
                <a:solidFill>
                  <a:schemeClr val="lt1"/>
                </a:solidFill>
              </a:rPr>
              <a:t>.</a:t>
            </a:r>
            <a:endParaRPr sz="1200">
              <a:solidFill>
                <a:schemeClr val="lt1"/>
              </a:solidFill>
            </a:endParaRPr>
          </a:p>
          <a:p>
            <a:pPr indent="-304800" lvl="0" marL="457200" rtl="0" algn="l">
              <a:lnSpc>
                <a:spcPct val="100000"/>
              </a:lnSpc>
              <a:spcBef>
                <a:spcPts val="0"/>
              </a:spcBef>
              <a:spcAft>
                <a:spcPts val="0"/>
              </a:spcAft>
              <a:buClr>
                <a:schemeClr val="lt1"/>
              </a:buClr>
              <a:buSzPts val="1200"/>
              <a:buChar char="●"/>
            </a:pPr>
            <a:r>
              <a:rPr lang="en-GB" sz="1200">
                <a:solidFill>
                  <a:schemeClr val="lt1"/>
                </a:solidFill>
              </a:rPr>
              <a:t>P is Odd when message ends here</a:t>
            </a:r>
            <a:endParaRPr sz="1200">
              <a:solidFill>
                <a:schemeClr val="lt1"/>
              </a:solidFill>
            </a:endParaRPr>
          </a:p>
          <a:p>
            <a:pPr indent="-304800" lvl="0" marL="457200" rtl="0" algn="l">
              <a:lnSpc>
                <a:spcPct val="100000"/>
              </a:lnSpc>
              <a:spcBef>
                <a:spcPts val="0"/>
              </a:spcBef>
              <a:spcAft>
                <a:spcPts val="0"/>
              </a:spcAft>
              <a:buClr>
                <a:schemeClr val="lt1"/>
              </a:buClr>
              <a:buSzPts val="1200"/>
              <a:buChar char="●"/>
            </a:pPr>
            <a:r>
              <a:rPr lang="en-GB" sz="1200">
                <a:solidFill>
                  <a:schemeClr val="lt1"/>
                </a:solidFill>
              </a:rPr>
              <a:t>P  is even when message continues</a:t>
            </a:r>
            <a:endParaRPr sz="1200">
              <a:solidFill>
                <a:schemeClr val="lt1"/>
              </a:solidFill>
              <a:latin typeface="Lato"/>
              <a:ea typeface="Lato"/>
              <a:cs typeface="Lato"/>
              <a:sym typeface="Lato"/>
            </a:endParaRPr>
          </a:p>
        </p:txBody>
      </p:sp>
      <p:pic>
        <p:nvPicPr>
          <p:cNvPr id="258" name="Google Shape;258;p21"/>
          <p:cNvPicPr preferRelativeResize="0"/>
          <p:nvPr/>
        </p:nvPicPr>
        <p:blipFill rotWithShape="1">
          <a:blip r:embed="rId5">
            <a:alphaModFix/>
          </a:blip>
          <a:srcRect b="0" l="793" r="0" t="0"/>
          <a:stretch/>
        </p:blipFill>
        <p:spPr>
          <a:xfrm>
            <a:off x="2571750" y="2536400"/>
            <a:ext cx="5026875" cy="1330125"/>
          </a:xfrm>
          <a:prstGeom prst="rect">
            <a:avLst/>
          </a:prstGeom>
          <a:noFill/>
          <a:ln>
            <a:noFill/>
          </a:ln>
        </p:spPr>
      </p:pic>
      <p:sp>
        <p:nvSpPr>
          <p:cNvPr id="259" name="Google Shape;259;p21"/>
          <p:cNvSpPr txBox="1"/>
          <p:nvPr/>
        </p:nvSpPr>
        <p:spPr>
          <a:xfrm>
            <a:off x="2630650" y="1635975"/>
            <a:ext cx="497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latin typeface="Lato"/>
                <a:ea typeface="Lato"/>
                <a:cs typeface="Lato"/>
                <a:sym typeface="Lato"/>
              </a:rPr>
              <a:t>8-Bits</a:t>
            </a:r>
            <a:endParaRPr sz="8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5" name="Google Shape;265;p22"/>
          <p:cNvSpPr txBox="1"/>
          <p:nvPr>
            <p:ph idx="1" type="body"/>
          </p:nvPr>
        </p:nvSpPr>
        <p:spPr>
          <a:xfrm>
            <a:off x="4017900" y="1856750"/>
            <a:ext cx="4318500" cy="18015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GB" sz="1800">
                <a:solidFill>
                  <a:schemeClr val="lt1"/>
                </a:solidFill>
                <a:latin typeface="Times New Roman"/>
                <a:ea typeface="Times New Roman"/>
                <a:cs typeface="Times New Roman"/>
                <a:sym typeface="Times New Roman"/>
              </a:rPr>
              <a:t>Using steganography technique, we try to develop a program that will encode and decode an image using Python.</a:t>
            </a:r>
            <a:endParaRPr sz="1800">
              <a:solidFill>
                <a:schemeClr val="lt1"/>
              </a:solidFill>
              <a:latin typeface="Arial"/>
              <a:ea typeface="Arial"/>
              <a:cs typeface="Arial"/>
              <a:sym typeface="Arial"/>
            </a:endParaRPr>
          </a:p>
          <a:p>
            <a:pPr indent="0" lvl="0" marL="0" rtl="0" algn="l">
              <a:spcBef>
                <a:spcPts val="0"/>
              </a:spcBef>
              <a:spcAft>
                <a:spcPts val="1600"/>
              </a:spcAft>
              <a:buNone/>
            </a:pPr>
            <a:r>
              <a:t/>
            </a:r>
            <a:endParaRPr sz="18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Packages used :</a:t>
            </a:r>
            <a:endParaRPr/>
          </a:p>
        </p:txBody>
      </p:sp>
      <p:sp>
        <p:nvSpPr>
          <p:cNvPr id="271" name="Google Shape;271;p23"/>
          <p:cNvSpPr txBox="1"/>
          <p:nvPr>
            <p:ph idx="1" type="body"/>
          </p:nvPr>
        </p:nvSpPr>
        <p:spPr>
          <a:xfrm>
            <a:off x="1297500" y="1307850"/>
            <a:ext cx="6610200" cy="2809200"/>
          </a:xfrm>
          <a:prstGeom prst="rect">
            <a:avLst/>
          </a:prstGeom>
        </p:spPr>
        <p:txBody>
          <a:bodyPr anchorCtr="0" anchor="t" bIns="91425" lIns="91425" spcFirstLastPara="1" rIns="91425" wrap="square" tIns="91425">
            <a:noAutofit/>
          </a:bodyPr>
          <a:lstStyle/>
          <a:p>
            <a:pPr indent="-311150" lvl="0" marL="457200" rtl="0" algn="l">
              <a:lnSpc>
                <a:spcPct val="135714"/>
              </a:lnSpc>
              <a:spcBef>
                <a:spcPts val="0"/>
              </a:spcBef>
              <a:spcAft>
                <a:spcPts val="0"/>
              </a:spcAft>
              <a:buSzPts val="1300"/>
              <a:buFont typeface="Montserrat"/>
              <a:buChar char="●"/>
            </a:pPr>
            <a:r>
              <a:rPr lang="en-GB" sz="1050">
                <a:highlight>
                  <a:srgbClr val="1E1E1E"/>
                </a:highlight>
                <a:latin typeface="Montserrat"/>
                <a:ea typeface="Montserrat"/>
                <a:cs typeface="Montserrat"/>
                <a:sym typeface="Montserrat"/>
              </a:rPr>
              <a:t>colorama</a:t>
            </a:r>
            <a:endParaRPr sz="1050">
              <a:highlight>
                <a:srgbClr val="1E1E1E"/>
              </a:highlight>
              <a:latin typeface="Montserrat"/>
              <a:ea typeface="Montserrat"/>
              <a:cs typeface="Montserrat"/>
              <a:sym typeface="Montserrat"/>
            </a:endParaRPr>
          </a:p>
          <a:p>
            <a:pPr indent="-311150" lvl="0" marL="457200" rtl="0" algn="l">
              <a:lnSpc>
                <a:spcPct val="135714"/>
              </a:lnSpc>
              <a:spcBef>
                <a:spcPts val="0"/>
              </a:spcBef>
              <a:spcAft>
                <a:spcPts val="0"/>
              </a:spcAft>
              <a:buSzPts val="1300"/>
              <a:buFont typeface="Montserrat"/>
              <a:buChar char="●"/>
            </a:pPr>
            <a:r>
              <a:rPr lang="en-GB" sz="1050">
                <a:highlight>
                  <a:srgbClr val="1E1E1E"/>
                </a:highlight>
                <a:latin typeface="Montserrat"/>
                <a:ea typeface="Montserrat"/>
                <a:cs typeface="Montserrat"/>
                <a:sym typeface="Montserrat"/>
              </a:rPr>
              <a:t>commonmark</a:t>
            </a:r>
            <a:endParaRPr sz="1050">
              <a:highlight>
                <a:srgbClr val="1E1E1E"/>
              </a:highlight>
              <a:latin typeface="Montserrat"/>
              <a:ea typeface="Montserrat"/>
              <a:cs typeface="Montserrat"/>
              <a:sym typeface="Montserrat"/>
            </a:endParaRPr>
          </a:p>
          <a:p>
            <a:pPr indent="-311150" lvl="0" marL="457200" rtl="0" algn="l">
              <a:lnSpc>
                <a:spcPct val="135714"/>
              </a:lnSpc>
              <a:spcBef>
                <a:spcPts val="0"/>
              </a:spcBef>
              <a:spcAft>
                <a:spcPts val="0"/>
              </a:spcAft>
              <a:buSzPts val="1300"/>
              <a:buFont typeface="Montserrat"/>
              <a:buChar char="●"/>
            </a:pPr>
            <a:r>
              <a:rPr lang="en-GB" sz="1050">
                <a:highlight>
                  <a:srgbClr val="1E1E1E"/>
                </a:highlight>
                <a:latin typeface="Montserrat"/>
                <a:ea typeface="Montserrat"/>
                <a:cs typeface="Montserrat"/>
                <a:sym typeface="Montserrat"/>
              </a:rPr>
              <a:t>Pillow</a:t>
            </a:r>
            <a:endParaRPr sz="1050">
              <a:highlight>
                <a:srgbClr val="1E1E1E"/>
              </a:highlight>
              <a:latin typeface="Montserrat"/>
              <a:ea typeface="Montserrat"/>
              <a:cs typeface="Montserrat"/>
              <a:sym typeface="Montserrat"/>
            </a:endParaRPr>
          </a:p>
          <a:p>
            <a:pPr indent="-311150" lvl="0" marL="457200" rtl="0" algn="l">
              <a:lnSpc>
                <a:spcPct val="135714"/>
              </a:lnSpc>
              <a:spcBef>
                <a:spcPts val="0"/>
              </a:spcBef>
              <a:spcAft>
                <a:spcPts val="0"/>
              </a:spcAft>
              <a:buSzPts val="1300"/>
              <a:buFont typeface="Montserrat"/>
              <a:buChar char="●"/>
            </a:pPr>
            <a:r>
              <a:rPr lang="en-GB" sz="1050">
                <a:highlight>
                  <a:srgbClr val="1E1E1E"/>
                </a:highlight>
                <a:latin typeface="Montserrat"/>
                <a:ea typeface="Montserrat"/>
                <a:cs typeface="Montserrat"/>
                <a:sym typeface="Montserrat"/>
              </a:rPr>
              <a:t>pycryptodome</a:t>
            </a:r>
            <a:endParaRPr sz="1050">
              <a:highlight>
                <a:srgbClr val="1E1E1E"/>
              </a:highlight>
              <a:latin typeface="Montserrat"/>
              <a:ea typeface="Montserrat"/>
              <a:cs typeface="Montserrat"/>
              <a:sym typeface="Montserrat"/>
            </a:endParaRPr>
          </a:p>
          <a:p>
            <a:pPr indent="-311150" lvl="0" marL="457200" rtl="0" algn="l">
              <a:lnSpc>
                <a:spcPct val="135714"/>
              </a:lnSpc>
              <a:spcBef>
                <a:spcPts val="0"/>
              </a:spcBef>
              <a:spcAft>
                <a:spcPts val="0"/>
              </a:spcAft>
              <a:buSzPts val="1300"/>
              <a:buFont typeface="Montserrat"/>
              <a:buChar char="●"/>
            </a:pPr>
            <a:r>
              <a:rPr lang="en-GB" sz="1050">
                <a:highlight>
                  <a:srgbClr val="1E1E1E"/>
                </a:highlight>
                <a:latin typeface="Montserrat"/>
                <a:ea typeface="Montserrat"/>
                <a:cs typeface="Montserrat"/>
                <a:sym typeface="Montserrat"/>
              </a:rPr>
              <a:t>pyfiglet</a:t>
            </a:r>
            <a:endParaRPr sz="1050">
              <a:highlight>
                <a:srgbClr val="1E1E1E"/>
              </a:highlight>
              <a:latin typeface="Montserrat"/>
              <a:ea typeface="Montserrat"/>
              <a:cs typeface="Montserrat"/>
              <a:sym typeface="Montserrat"/>
            </a:endParaRPr>
          </a:p>
          <a:p>
            <a:pPr indent="-311150" lvl="0" marL="457200" rtl="0" algn="l">
              <a:lnSpc>
                <a:spcPct val="135714"/>
              </a:lnSpc>
              <a:spcBef>
                <a:spcPts val="0"/>
              </a:spcBef>
              <a:spcAft>
                <a:spcPts val="0"/>
              </a:spcAft>
              <a:buSzPts val="1300"/>
              <a:buFont typeface="Montserrat"/>
              <a:buChar char="●"/>
            </a:pPr>
            <a:r>
              <a:rPr lang="en-GB" sz="1050">
                <a:highlight>
                  <a:srgbClr val="1E1E1E"/>
                </a:highlight>
                <a:latin typeface="Montserrat"/>
                <a:ea typeface="Montserrat"/>
                <a:cs typeface="Montserrat"/>
                <a:sym typeface="Montserrat"/>
              </a:rPr>
              <a:t>Pygments</a:t>
            </a:r>
            <a:endParaRPr sz="1050">
              <a:highlight>
                <a:srgbClr val="1E1E1E"/>
              </a:highlight>
              <a:latin typeface="Montserrat"/>
              <a:ea typeface="Montserrat"/>
              <a:cs typeface="Montserrat"/>
              <a:sym typeface="Montserrat"/>
            </a:endParaRPr>
          </a:p>
          <a:p>
            <a:pPr indent="-311150" lvl="0" marL="457200" rtl="0" algn="l">
              <a:lnSpc>
                <a:spcPct val="135714"/>
              </a:lnSpc>
              <a:spcBef>
                <a:spcPts val="0"/>
              </a:spcBef>
              <a:spcAft>
                <a:spcPts val="0"/>
              </a:spcAft>
              <a:buSzPts val="1300"/>
              <a:buFont typeface="Montserrat"/>
              <a:buChar char="●"/>
            </a:pPr>
            <a:r>
              <a:rPr lang="en-GB" sz="1050">
                <a:highlight>
                  <a:srgbClr val="1E1E1E"/>
                </a:highlight>
                <a:latin typeface="Montserrat"/>
                <a:ea typeface="Montserrat"/>
                <a:cs typeface="Montserrat"/>
                <a:sym typeface="Montserrat"/>
              </a:rPr>
              <a:t>rich</a:t>
            </a:r>
            <a:endParaRPr sz="1050">
              <a:highlight>
                <a:srgbClr val="1E1E1E"/>
              </a:highlight>
              <a:latin typeface="Montserrat"/>
              <a:ea typeface="Montserrat"/>
              <a:cs typeface="Montserrat"/>
              <a:sym typeface="Montserrat"/>
            </a:endParaRPr>
          </a:p>
          <a:p>
            <a:pPr indent="-311150" lvl="0" marL="457200" rtl="0" algn="l">
              <a:lnSpc>
                <a:spcPct val="135714"/>
              </a:lnSpc>
              <a:spcBef>
                <a:spcPts val="0"/>
              </a:spcBef>
              <a:spcAft>
                <a:spcPts val="0"/>
              </a:spcAft>
              <a:buSzPts val="1300"/>
              <a:buFont typeface="Montserrat"/>
              <a:buChar char="●"/>
            </a:pPr>
            <a:r>
              <a:rPr lang="en-GB" sz="1050">
                <a:highlight>
                  <a:srgbClr val="1E1E1E"/>
                </a:highlight>
                <a:latin typeface="Montserrat"/>
                <a:ea typeface="Montserrat"/>
                <a:cs typeface="Montserrat"/>
                <a:sym typeface="Montserrat"/>
              </a:rPr>
              <a:t>termcolor</a:t>
            </a:r>
            <a:endParaRPr sz="1050">
              <a:highlight>
                <a:srgbClr val="1E1E1E"/>
              </a:highlight>
              <a:latin typeface="Montserrat"/>
              <a:ea typeface="Montserrat"/>
              <a:cs typeface="Montserrat"/>
              <a:sym typeface="Montserrat"/>
            </a:endParaRPr>
          </a:p>
          <a:p>
            <a:pPr indent="-311150" lvl="0" marL="457200" rtl="0" algn="l">
              <a:lnSpc>
                <a:spcPct val="135714"/>
              </a:lnSpc>
              <a:spcBef>
                <a:spcPts val="0"/>
              </a:spcBef>
              <a:spcAft>
                <a:spcPts val="0"/>
              </a:spcAft>
              <a:buSzPts val="1300"/>
              <a:buFont typeface="Montserrat"/>
              <a:buChar char="●"/>
            </a:pPr>
            <a:r>
              <a:rPr lang="en-GB" sz="1050">
                <a:highlight>
                  <a:srgbClr val="1E1E1E"/>
                </a:highlight>
                <a:latin typeface="Montserrat"/>
                <a:ea typeface="Montserrat"/>
                <a:cs typeface="Montserrat"/>
                <a:sym typeface="Montserrat"/>
              </a:rPr>
              <a:t>typing-extensions</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4"/>
          <p:cNvSpPr txBox="1"/>
          <p:nvPr>
            <p:ph type="title"/>
          </p:nvPr>
        </p:nvSpPr>
        <p:spPr>
          <a:xfrm>
            <a:off x="1815300" y="95150"/>
            <a:ext cx="3166800" cy="509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Code for Encoding</a:t>
            </a:r>
            <a:endParaRPr/>
          </a:p>
        </p:txBody>
      </p:sp>
      <p:pic>
        <p:nvPicPr>
          <p:cNvPr id="277" name="Google Shape;277;p24"/>
          <p:cNvPicPr preferRelativeResize="0"/>
          <p:nvPr/>
        </p:nvPicPr>
        <p:blipFill>
          <a:blip r:embed="rId3">
            <a:alphaModFix/>
          </a:blip>
          <a:stretch>
            <a:fillRect/>
          </a:stretch>
        </p:blipFill>
        <p:spPr>
          <a:xfrm>
            <a:off x="195425" y="652075"/>
            <a:ext cx="4220500" cy="4322100"/>
          </a:xfrm>
          <a:prstGeom prst="rect">
            <a:avLst/>
          </a:prstGeom>
          <a:noFill/>
          <a:ln>
            <a:noFill/>
          </a:ln>
        </p:spPr>
      </p:pic>
      <p:pic>
        <p:nvPicPr>
          <p:cNvPr id="278" name="Google Shape;278;p24"/>
          <p:cNvPicPr preferRelativeResize="0"/>
          <p:nvPr/>
        </p:nvPicPr>
        <p:blipFill>
          <a:blip r:embed="rId4">
            <a:alphaModFix/>
          </a:blip>
          <a:stretch>
            <a:fillRect/>
          </a:stretch>
        </p:blipFill>
        <p:spPr>
          <a:xfrm>
            <a:off x="4599150" y="652075"/>
            <a:ext cx="4106065" cy="4322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5"/>
          <p:cNvSpPr txBox="1"/>
          <p:nvPr>
            <p:ph type="title"/>
          </p:nvPr>
        </p:nvSpPr>
        <p:spPr>
          <a:xfrm>
            <a:off x="1297500" y="1535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Encode Output</a:t>
            </a:r>
            <a:endParaRPr/>
          </a:p>
        </p:txBody>
      </p:sp>
      <p:sp>
        <p:nvSpPr>
          <p:cNvPr id="284" name="Google Shape;284;p25"/>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85" name="Google Shape;285;p25"/>
          <p:cNvPicPr preferRelativeResize="0"/>
          <p:nvPr/>
        </p:nvPicPr>
        <p:blipFill>
          <a:blip r:embed="rId3">
            <a:alphaModFix/>
          </a:blip>
          <a:stretch>
            <a:fillRect/>
          </a:stretch>
        </p:blipFill>
        <p:spPr>
          <a:xfrm>
            <a:off x="928225" y="692125"/>
            <a:ext cx="7408174" cy="4324476"/>
          </a:xfrm>
          <a:prstGeom prst="rect">
            <a:avLst/>
          </a:prstGeom>
          <a:noFill/>
          <a:ln>
            <a:noFill/>
          </a:ln>
        </p:spPr>
      </p:pic>
      <p:pic>
        <p:nvPicPr>
          <p:cNvPr id="286" name="Google Shape;286;p25"/>
          <p:cNvPicPr preferRelativeResize="0"/>
          <p:nvPr/>
        </p:nvPicPr>
        <p:blipFill>
          <a:blip r:embed="rId4">
            <a:alphaModFix/>
          </a:blip>
          <a:stretch>
            <a:fillRect/>
          </a:stretch>
        </p:blipFill>
        <p:spPr>
          <a:xfrm>
            <a:off x="5856025" y="-7"/>
            <a:ext cx="3214851" cy="1428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